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6" r:id="rId11"/>
    <p:sldId id="268" r:id="rId12"/>
    <p:sldId id="269" r:id="rId13"/>
  </p:sldIdLst>
  <p:sldSz cx="14630400" cy="8229600"/>
  <p:notesSz cx="8229600" cy="14630400"/>
  <p:embeddedFontLst>
    <p:embeddedFont>
      <p:font typeface="Roboto" panose="02000000000000000000" pitchFamily="2" charset="0"/>
      <p:regular r:id="rId15"/>
    </p:embeddedFont>
    <p:embeddedFont>
      <p:font typeface="Saira"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2"/>
    <a:srgbClr val="03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189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allpaperheart.com/thank-you-hd/" TargetMode="External"/><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30401" cy="8229600"/>
          </a:xfrm>
          <a:prstGeom prst="rect">
            <a:avLst/>
          </a:prstGeom>
        </p:spPr>
      </p:pic>
      <p:grpSp>
        <p:nvGrpSpPr>
          <p:cNvPr id="7" name="Group 6">
            <a:extLst>
              <a:ext uri="{FF2B5EF4-FFF2-40B4-BE49-F238E27FC236}">
                <a16:creationId xmlns:a16="http://schemas.microsoft.com/office/drawing/2014/main" id="{70EA2FD3-F0AC-55C9-63DC-9C23376E1DD5}"/>
              </a:ext>
            </a:extLst>
          </p:cNvPr>
          <p:cNvGrpSpPr/>
          <p:nvPr/>
        </p:nvGrpSpPr>
        <p:grpSpPr>
          <a:xfrm>
            <a:off x="283488" y="952262"/>
            <a:ext cx="14246551" cy="7210431"/>
            <a:chOff x="283488" y="952262"/>
            <a:chExt cx="14246551" cy="7210431"/>
          </a:xfrm>
        </p:grpSpPr>
        <p:sp>
          <p:nvSpPr>
            <p:cNvPr id="6" name="Rectangle 5">
              <a:extLst>
                <a:ext uri="{FF2B5EF4-FFF2-40B4-BE49-F238E27FC236}">
                  <a16:creationId xmlns:a16="http://schemas.microsoft.com/office/drawing/2014/main" id="{12046D74-8261-E433-7E64-C42701A75B87}"/>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4"/>
            <a:stretch>
              <a:fillRect/>
            </a:stretch>
          </p:blipFill>
          <p:spPr>
            <a:xfrm>
              <a:off x="283488" y="952262"/>
              <a:ext cx="4919305" cy="6324957"/>
            </a:xfrm>
            <a:prstGeom prst="rect">
              <a:avLst/>
            </a:prstGeom>
          </p:spPr>
        </p:pic>
      </p:grpSp>
      <p:sp>
        <p:nvSpPr>
          <p:cNvPr id="4" name="Text 0"/>
          <p:cNvSpPr/>
          <p:nvPr/>
        </p:nvSpPr>
        <p:spPr>
          <a:xfrm>
            <a:off x="6280190" y="2603540"/>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Saira" pitchFamily="34" charset="0"/>
                <a:ea typeface="Saira" pitchFamily="34" charset="-122"/>
                <a:cs typeface="Saira" pitchFamily="34" charset="-120"/>
              </a:rPr>
              <a:t>Network Latency Tester</a:t>
            </a:r>
            <a:endParaRPr lang="en-US" sz="6150" dirty="0"/>
          </a:p>
        </p:txBody>
      </p:sp>
      <p:sp>
        <p:nvSpPr>
          <p:cNvPr id="5" name="Text 1"/>
          <p:cNvSpPr/>
          <p:nvPr/>
        </p:nvSpPr>
        <p:spPr>
          <a:xfrm>
            <a:off x="6280190" y="490013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Welcome to the network latency tester presentation. This innovative tool empowers users to analyze and optimize their network performance.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0822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System Design</a:t>
            </a:r>
            <a:endParaRPr lang="en-US" sz="4450" dirty="0"/>
          </a:p>
        </p:txBody>
      </p:sp>
      <p:sp>
        <p:nvSpPr>
          <p:cNvPr id="3" name="Text 1"/>
          <p:cNvSpPr/>
          <p:nvPr/>
        </p:nvSpPr>
        <p:spPr>
          <a:xfrm>
            <a:off x="793790" y="317063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section delves into the architectural design of the network latency tester, outlining its key components, relationships, and functionalities. The design considerations focus on achieving optimal performance, scalability, and user experience.</a:t>
            </a:r>
            <a:endParaRPr lang="en-US" sz="1750" dirty="0"/>
          </a:p>
        </p:txBody>
      </p:sp>
      <p:sp>
        <p:nvSpPr>
          <p:cNvPr id="4" name="Text 2"/>
          <p:cNvSpPr/>
          <p:nvPr/>
        </p:nvSpPr>
        <p:spPr>
          <a:xfrm>
            <a:off x="793790" y="41515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latency tester is built upon a modular architecture, enabling flexibility and ease of maintenance. Key components include a data acquisition module responsible for capturing network packets, a processing engine for analyzing latency data, and a visualization module responsible for presenting the results in a user-friendly manner.</a:t>
            </a:r>
            <a:endParaRPr lang="en-US" sz="1750" dirty="0"/>
          </a:p>
        </p:txBody>
      </p:sp>
      <p:sp>
        <p:nvSpPr>
          <p:cNvPr id="5" name="Text 3"/>
          <p:cNvSpPr/>
          <p:nvPr/>
        </p:nvSpPr>
        <p:spPr>
          <a:xfrm>
            <a:off x="793790" y="5495449"/>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architecture prioritizes efficiency by leveraging lightweight data structures and optimized algorithms. The system is designed to handle a large number of concurrent tests, ensuring responsiveness even under heavy network traffic.</a:t>
            </a:r>
            <a:endParaRPr lang="en-US" sz="1750" dirty="0"/>
          </a:p>
        </p:txBody>
      </p:sp>
      <p:sp>
        <p:nvSpPr>
          <p:cNvPr id="6" name="Rectangle 5">
            <a:extLst>
              <a:ext uri="{FF2B5EF4-FFF2-40B4-BE49-F238E27FC236}">
                <a16:creationId xmlns:a16="http://schemas.microsoft.com/office/drawing/2014/main" id="{2BA6ED57-1A69-5782-AB9E-30B8A9A691A7}"/>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Conclusion</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network latency tester provides a robust and efficient solution for measuring and analyzing network performance. Its user-friendly interface and comprehensive features empower users to gain valuable insights into their network connectivity, enabling them to optimize their network configuration and troubleshoot any potential issues. The system's modular architecture facilitates scalability and future development, ensuring that it can adapt to evolving network demands.</a:t>
            </a:r>
            <a:endParaRPr lang="en-US" sz="1750" dirty="0"/>
          </a:p>
        </p:txBody>
      </p:sp>
      <p:sp>
        <p:nvSpPr>
          <p:cNvPr id="4" name="Rectangle 3">
            <a:extLst>
              <a:ext uri="{FF2B5EF4-FFF2-40B4-BE49-F238E27FC236}">
                <a16:creationId xmlns:a16="http://schemas.microsoft.com/office/drawing/2014/main" id="{14E2193C-28B0-6857-082F-89FA4A2612A3}"/>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8280B8-6E52-9601-4CCE-DA8819E2CE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3032" y="624468"/>
            <a:ext cx="13167360" cy="6646127"/>
          </a:xfrm>
          <a:prstGeom prst="rect">
            <a:avLst/>
          </a:prstGeom>
        </p:spPr>
      </p:pic>
      <p:sp>
        <p:nvSpPr>
          <p:cNvPr id="5" name="TextBox 4">
            <a:extLst>
              <a:ext uri="{FF2B5EF4-FFF2-40B4-BE49-F238E27FC236}">
                <a16:creationId xmlns:a16="http://schemas.microsoft.com/office/drawing/2014/main" id="{C8CFC8F4-C24B-6C9E-5FA5-3E982D58CC3D}"/>
              </a:ext>
            </a:extLst>
          </p:cNvPr>
          <p:cNvSpPr txBox="1"/>
          <p:nvPr/>
        </p:nvSpPr>
        <p:spPr>
          <a:xfrm>
            <a:off x="2152185" y="7366490"/>
            <a:ext cx="10549054" cy="646331"/>
          </a:xfrm>
          <a:prstGeom prst="rect">
            <a:avLst/>
          </a:prstGeom>
          <a:noFill/>
        </p:spPr>
        <p:txBody>
          <a:bodyPr wrap="square">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We appreciate your time and interest in our network latency tester. We believe this tool will be valuable for anyone seeking to understand and optimize their network performance.</a:t>
            </a:r>
          </a:p>
        </p:txBody>
      </p:sp>
      <p:sp>
        <p:nvSpPr>
          <p:cNvPr id="12" name="Rectangle 11">
            <a:extLst>
              <a:ext uri="{FF2B5EF4-FFF2-40B4-BE49-F238E27FC236}">
                <a16:creationId xmlns:a16="http://schemas.microsoft.com/office/drawing/2014/main" id="{6EC2F407-8467-6A65-20FD-F61FBDA3B33B}"/>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60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accent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667"/>
            <a:ext cx="5486400" cy="8231267"/>
          </a:xfrm>
          <a:prstGeom prst="rect">
            <a:avLst/>
          </a:prstGeom>
        </p:spPr>
      </p:pic>
      <p:sp>
        <p:nvSpPr>
          <p:cNvPr id="3" name="Text 0"/>
          <p:cNvSpPr/>
          <p:nvPr/>
        </p:nvSpPr>
        <p:spPr>
          <a:xfrm>
            <a:off x="781526" y="614005"/>
            <a:ext cx="5582722" cy="697825"/>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Saira" pitchFamily="34" charset="0"/>
                <a:ea typeface="Saira" pitchFamily="34" charset="-122"/>
                <a:cs typeface="Saira" pitchFamily="34" charset="-120"/>
              </a:rPr>
              <a:t>Problem Definitions</a:t>
            </a:r>
            <a:endParaRPr lang="en-US" sz="4350" dirty="0"/>
          </a:p>
        </p:txBody>
      </p:sp>
      <p:sp>
        <p:nvSpPr>
          <p:cNvPr id="4" name="Shape 1"/>
          <p:cNvSpPr/>
          <p:nvPr/>
        </p:nvSpPr>
        <p:spPr>
          <a:xfrm>
            <a:off x="781526" y="1897975"/>
            <a:ext cx="502444" cy="502444"/>
          </a:xfrm>
          <a:prstGeom prst="roundRect">
            <a:avLst>
              <a:gd name="adj" fmla="val 40001"/>
            </a:avLst>
          </a:prstGeom>
          <a:solidFill>
            <a:srgbClr val="030303"/>
          </a:solidFill>
          <a:ln w="22860">
            <a:solidFill>
              <a:srgbClr val="FC8337"/>
            </a:solidFill>
            <a:prstDash val="solid"/>
          </a:ln>
        </p:spPr>
      </p:sp>
      <p:sp>
        <p:nvSpPr>
          <p:cNvPr id="5" name="Text 2"/>
          <p:cNvSpPr/>
          <p:nvPr/>
        </p:nvSpPr>
        <p:spPr>
          <a:xfrm>
            <a:off x="968573" y="1981676"/>
            <a:ext cx="128230" cy="33492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pitchFamily="34" charset="0"/>
                <a:ea typeface="Saira" pitchFamily="34" charset="-122"/>
                <a:cs typeface="Saira" pitchFamily="34" charset="-120"/>
              </a:rPr>
              <a:t>1</a:t>
            </a:r>
            <a:endParaRPr lang="en-US" sz="2600" dirty="0"/>
          </a:p>
        </p:txBody>
      </p:sp>
      <p:sp>
        <p:nvSpPr>
          <p:cNvPr id="6" name="Text 3"/>
          <p:cNvSpPr/>
          <p:nvPr/>
        </p:nvSpPr>
        <p:spPr>
          <a:xfrm>
            <a:off x="1507212" y="1897975"/>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Saira" pitchFamily="34" charset="0"/>
                <a:ea typeface="Saira" pitchFamily="34" charset="-122"/>
                <a:cs typeface="Saira" pitchFamily="34" charset="-120"/>
              </a:rPr>
              <a:t>Unreliable Connections</a:t>
            </a:r>
            <a:endParaRPr lang="en-US" sz="2150" dirty="0"/>
          </a:p>
        </p:txBody>
      </p:sp>
      <p:sp>
        <p:nvSpPr>
          <p:cNvPr id="7" name="Text 4"/>
          <p:cNvSpPr/>
          <p:nvPr/>
        </p:nvSpPr>
        <p:spPr>
          <a:xfrm>
            <a:off x="1507212" y="2729627"/>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pitchFamily="34" charset="0"/>
                <a:ea typeface="Roboto" pitchFamily="34" charset="-122"/>
                <a:cs typeface="Roboto" pitchFamily="34" charset="-120"/>
              </a:rPr>
              <a:t>Network latency can cause frustrating lags, interruptions, and slow loading times, negatively impacting user experiences.</a:t>
            </a:r>
            <a:endParaRPr lang="en-US" sz="1750" dirty="0"/>
          </a:p>
        </p:txBody>
      </p:sp>
      <p:sp>
        <p:nvSpPr>
          <p:cNvPr id="8" name="Shape 5"/>
          <p:cNvSpPr/>
          <p:nvPr/>
        </p:nvSpPr>
        <p:spPr>
          <a:xfrm>
            <a:off x="4683681" y="1897975"/>
            <a:ext cx="502444" cy="502444"/>
          </a:xfrm>
          <a:prstGeom prst="roundRect">
            <a:avLst>
              <a:gd name="adj" fmla="val 40001"/>
            </a:avLst>
          </a:prstGeom>
          <a:solidFill>
            <a:srgbClr val="030303"/>
          </a:solidFill>
          <a:ln w="22860">
            <a:solidFill>
              <a:srgbClr val="FC8337"/>
            </a:solidFill>
            <a:prstDash val="solid"/>
          </a:ln>
        </p:spPr>
      </p:sp>
      <p:sp>
        <p:nvSpPr>
          <p:cNvPr id="9" name="Text 6"/>
          <p:cNvSpPr/>
          <p:nvPr/>
        </p:nvSpPr>
        <p:spPr>
          <a:xfrm>
            <a:off x="4832509" y="1981676"/>
            <a:ext cx="204668" cy="33492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pitchFamily="34" charset="0"/>
                <a:ea typeface="Saira" pitchFamily="34" charset="-122"/>
                <a:cs typeface="Saira" pitchFamily="34" charset="-120"/>
              </a:rPr>
              <a:t>2</a:t>
            </a:r>
            <a:endParaRPr lang="en-US" sz="2600" dirty="0"/>
          </a:p>
        </p:txBody>
      </p:sp>
      <p:sp>
        <p:nvSpPr>
          <p:cNvPr id="10" name="Text 7"/>
          <p:cNvSpPr/>
          <p:nvPr/>
        </p:nvSpPr>
        <p:spPr>
          <a:xfrm>
            <a:off x="5409367" y="1897975"/>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Saira" pitchFamily="34" charset="0"/>
                <a:ea typeface="Saira" pitchFamily="34" charset="-122"/>
                <a:cs typeface="Saira" pitchFamily="34" charset="-120"/>
              </a:rPr>
              <a:t>Performance Bottlenecks</a:t>
            </a:r>
            <a:endParaRPr lang="en-US" sz="2150" dirty="0"/>
          </a:p>
        </p:txBody>
      </p:sp>
      <p:sp>
        <p:nvSpPr>
          <p:cNvPr id="11" name="Text 8"/>
          <p:cNvSpPr/>
          <p:nvPr/>
        </p:nvSpPr>
        <p:spPr>
          <a:xfrm>
            <a:off x="5409367" y="2729627"/>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pitchFamily="34" charset="0"/>
                <a:ea typeface="Roboto" pitchFamily="34" charset="-122"/>
                <a:cs typeface="Roboto" pitchFamily="34" charset="-120"/>
              </a:rPr>
              <a:t>Latency can be a significant bottleneck for various online activities, such as gaming, video conferencing, and streaming.</a:t>
            </a:r>
            <a:endParaRPr lang="en-US" sz="1750" dirty="0"/>
          </a:p>
        </p:txBody>
      </p:sp>
      <p:sp>
        <p:nvSpPr>
          <p:cNvPr id="12" name="Shape 9"/>
          <p:cNvSpPr/>
          <p:nvPr/>
        </p:nvSpPr>
        <p:spPr>
          <a:xfrm>
            <a:off x="781526" y="4990624"/>
            <a:ext cx="502444" cy="502444"/>
          </a:xfrm>
          <a:prstGeom prst="roundRect">
            <a:avLst>
              <a:gd name="adj" fmla="val 40001"/>
            </a:avLst>
          </a:prstGeom>
          <a:solidFill>
            <a:srgbClr val="030303"/>
          </a:solidFill>
          <a:ln w="22860">
            <a:solidFill>
              <a:srgbClr val="FC8337"/>
            </a:solidFill>
            <a:prstDash val="solid"/>
          </a:ln>
        </p:spPr>
      </p:sp>
      <p:sp>
        <p:nvSpPr>
          <p:cNvPr id="13" name="Text 10"/>
          <p:cNvSpPr/>
          <p:nvPr/>
        </p:nvSpPr>
        <p:spPr>
          <a:xfrm>
            <a:off x="931545" y="5074325"/>
            <a:ext cx="202287" cy="33492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pitchFamily="34" charset="0"/>
                <a:ea typeface="Saira" pitchFamily="34" charset="-122"/>
                <a:cs typeface="Saira" pitchFamily="34" charset="-120"/>
              </a:rPr>
              <a:t>3</a:t>
            </a:r>
            <a:endParaRPr lang="en-US" sz="2600" dirty="0"/>
          </a:p>
        </p:txBody>
      </p:sp>
      <p:sp>
        <p:nvSpPr>
          <p:cNvPr id="14" name="Text 11"/>
          <p:cNvSpPr/>
          <p:nvPr/>
        </p:nvSpPr>
        <p:spPr>
          <a:xfrm>
            <a:off x="1507212" y="4990624"/>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Saira" pitchFamily="34" charset="0"/>
                <a:ea typeface="Saira" pitchFamily="34" charset="-122"/>
                <a:cs typeface="Saira" pitchFamily="34" charset="-120"/>
              </a:rPr>
              <a:t>Network Troubleshooting</a:t>
            </a:r>
            <a:endParaRPr lang="en-US" sz="2150" dirty="0"/>
          </a:p>
        </p:txBody>
      </p:sp>
      <p:sp>
        <p:nvSpPr>
          <p:cNvPr id="15" name="Text 12"/>
          <p:cNvSpPr/>
          <p:nvPr/>
        </p:nvSpPr>
        <p:spPr>
          <a:xfrm>
            <a:off x="1507212" y="5822275"/>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pitchFamily="34" charset="0"/>
                <a:ea typeface="Roboto" pitchFamily="34" charset="-122"/>
                <a:cs typeface="Roboto" pitchFamily="34" charset="-120"/>
              </a:rPr>
              <a:t>Identifying and diagnosing latency issues is crucial for optimizing network performance and resolving connectivity problems.</a:t>
            </a:r>
            <a:endParaRPr lang="en-US" sz="1750" dirty="0"/>
          </a:p>
        </p:txBody>
      </p:sp>
      <p:sp>
        <p:nvSpPr>
          <p:cNvPr id="16" name="Shape 13"/>
          <p:cNvSpPr/>
          <p:nvPr/>
        </p:nvSpPr>
        <p:spPr>
          <a:xfrm>
            <a:off x="4683681" y="4990624"/>
            <a:ext cx="502444" cy="502444"/>
          </a:xfrm>
          <a:prstGeom prst="roundRect">
            <a:avLst>
              <a:gd name="adj" fmla="val 40001"/>
            </a:avLst>
          </a:prstGeom>
          <a:solidFill>
            <a:srgbClr val="030303"/>
          </a:solidFill>
          <a:ln w="22860">
            <a:solidFill>
              <a:srgbClr val="FC8337"/>
            </a:solidFill>
            <a:prstDash val="solid"/>
          </a:ln>
        </p:spPr>
      </p:sp>
      <p:sp>
        <p:nvSpPr>
          <p:cNvPr id="17" name="Text 14"/>
          <p:cNvSpPr/>
          <p:nvPr/>
        </p:nvSpPr>
        <p:spPr>
          <a:xfrm>
            <a:off x="4826913" y="5074325"/>
            <a:ext cx="215979" cy="33492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Saira" pitchFamily="34" charset="0"/>
                <a:ea typeface="Saira" pitchFamily="34" charset="-122"/>
                <a:cs typeface="Saira" pitchFamily="34" charset="-120"/>
              </a:rPr>
              <a:t>4</a:t>
            </a:r>
            <a:endParaRPr lang="en-US" sz="2600" dirty="0"/>
          </a:p>
        </p:txBody>
      </p:sp>
      <p:sp>
        <p:nvSpPr>
          <p:cNvPr id="18" name="Text 15"/>
          <p:cNvSpPr/>
          <p:nvPr/>
        </p:nvSpPr>
        <p:spPr>
          <a:xfrm>
            <a:off x="5409367" y="4990624"/>
            <a:ext cx="2791301" cy="348853"/>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pitchFamily="34" charset="0"/>
                <a:ea typeface="Saira" pitchFamily="34" charset="-122"/>
                <a:cs typeface="Saira" pitchFamily="34" charset="-120"/>
              </a:rPr>
              <a:t>Data Insights</a:t>
            </a:r>
            <a:endParaRPr lang="en-US" sz="2150" dirty="0"/>
          </a:p>
        </p:txBody>
      </p:sp>
      <p:sp>
        <p:nvSpPr>
          <p:cNvPr id="19" name="Text 16"/>
          <p:cNvSpPr/>
          <p:nvPr/>
        </p:nvSpPr>
        <p:spPr>
          <a:xfrm>
            <a:off x="5409367" y="5473422"/>
            <a:ext cx="2953226" cy="2143839"/>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pitchFamily="34" charset="0"/>
                <a:ea typeface="Roboto" pitchFamily="34" charset="-122"/>
                <a:cs typeface="Roboto" pitchFamily="34" charset="-120"/>
              </a:rPr>
              <a:t>Network latency data provides valuable insights into network health, enabling users to make informed decisions about their network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57193-3B3F-7F80-E7A7-FE22B5532BF5}"/>
              </a:ext>
            </a:extLst>
          </p:cNvPr>
          <p:cNvSpPr/>
          <p:nvPr/>
        </p:nvSpPr>
        <p:spPr>
          <a:xfrm>
            <a:off x="12707302"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System Design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Packet Transmission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tester sends test packets to a target server and measures the time it takes for the packets to return.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Latency Calculation</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time difference between sending and receiving packets is calculated, providing an accurate measurement of network latency.</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Data Visualization</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Latency data is presented visually in real-time, allowing users to easily identify trends and potential issues.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8583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Core Features</a:t>
            </a:r>
            <a:endParaRPr lang="en-US" sz="4450" dirty="0"/>
          </a:p>
        </p:txBody>
      </p:sp>
      <p:sp>
        <p:nvSpPr>
          <p:cNvPr id="4" name="Shape 1"/>
          <p:cNvSpPr/>
          <p:nvPr/>
        </p:nvSpPr>
        <p:spPr>
          <a:xfrm>
            <a:off x="6280190" y="1907262"/>
            <a:ext cx="3664863" cy="2078474"/>
          </a:xfrm>
          <a:prstGeom prst="roundRect">
            <a:avLst>
              <a:gd name="adj" fmla="val 9822"/>
            </a:avLst>
          </a:prstGeom>
          <a:solidFill>
            <a:srgbClr val="030303"/>
          </a:solidFill>
          <a:ln w="22860">
            <a:solidFill>
              <a:srgbClr val="FC8337"/>
            </a:solidFill>
            <a:prstDash val="solid"/>
          </a:ln>
        </p:spPr>
      </p:sp>
      <p:sp>
        <p:nvSpPr>
          <p:cNvPr id="5" name="Text 2"/>
          <p:cNvSpPr/>
          <p:nvPr/>
        </p:nvSpPr>
        <p:spPr>
          <a:xfrm>
            <a:off x="6529864" y="215693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Ping Test</a:t>
            </a:r>
            <a:endParaRPr lang="en-US" sz="2200" dirty="0"/>
          </a:p>
        </p:txBody>
      </p:sp>
      <p:sp>
        <p:nvSpPr>
          <p:cNvPr id="6" name="Text 3"/>
          <p:cNvSpPr/>
          <p:nvPr/>
        </p:nvSpPr>
        <p:spPr>
          <a:xfrm>
            <a:off x="6529864" y="2647355"/>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Measures the round-trip time for packets sent to a specific IP address or hostname.</a:t>
            </a:r>
            <a:endParaRPr lang="en-US" sz="1750" dirty="0"/>
          </a:p>
        </p:txBody>
      </p:sp>
      <p:sp>
        <p:nvSpPr>
          <p:cNvPr id="7" name="Shape 4"/>
          <p:cNvSpPr/>
          <p:nvPr/>
        </p:nvSpPr>
        <p:spPr>
          <a:xfrm>
            <a:off x="10171867" y="1907262"/>
            <a:ext cx="3664863" cy="2078474"/>
          </a:xfrm>
          <a:prstGeom prst="roundRect">
            <a:avLst>
              <a:gd name="adj" fmla="val 9822"/>
            </a:avLst>
          </a:prstGeom>
          <a:solidFill>
            <a:srgbClr val="030303"/>
          </a:solidFill>
          <a:ln w="22860">
            <a:solidFill>
              <a:srgbClr val="FC8337"/>
            </a:solidFill>
            <a:prstDash val="solid"/>
          </a:ln>
        </p:spPr>
      </p:sp>
      <p:sp>
        <p:nvSpPr>
          <p:cNvPr id="8" name="Text 5"/>
          <p:cNvSpPr/>
          <p:nvPr/>
        </p:nvSpPr>
        <p:spPr>
          <a:xfrm>
            <a:off x="10421541" y="215693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Traceroute</a:t>
            </a:r>
            <a:endParaRPr lang="en-US" sz="2200" dirty="0"/>
          </a:p>
        </p:txBody>
      </p:sp>
      <p:sp>
        <p:nvSpPr>
          <p:cNvPr id="9" name="Text 6"/>
          <p:cNvSpPr/>
          <p:nvPr/>
        </p:nvSpPr>
        <p:spPr>
          <a:xfrm>
            <a:off x="10421541" y="2647355"/>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Provides a detailed path taken by packets from the user's device to the target server.</a:t>
            </a:r>
            <a:endParaRPr lang="en-US" sz="1750" dirty="0"/>
          </a:p>
        </p:txBody>
      </p:sp>
      <p:sp>
        <p:nvSpPr>
          <p:cNvPr id="10" name="Shape 7"/>
          <p:cNvSpPr/>
          <p:nvPr/>
        </p:nvSpPr>
        <p:spPr>
          <a:xfrm>
            <a:off x="6280190" y="4212550"/>
            <a:ext cx="3664863" cy="3158609"/>
          </a:xfrm>
          <a:prstGeom prst="roundRect">
            <a:avLst>
              <a:gd name="adj" fmla="val 6463"/>
            </a:avLst>
          </a:prstGeom>
          <a:solidFill>
            <a:srgbClr val="030303"/>
          </a:solidFill>
          <a:ln w="22860">
            <a:solidFill>
              <a:srgbClr val="FC8337"/>
            </a:solidFill>
            <a:prstDash val="solid"/>
          </a:ln>
        </p:spPr>
      </p:sp>
      <p:sp>
        <p:nvSpPr>
          <p:cNvPr id="11" name="Text 8"/>
          <p:cNvSpPr/>
          <p:nvPr/>
        </p:nvSpPr>
        <p:spPr>
          <a:xfrm>
            <a:off x="6529864" y="4462224"/>
            <a:ext cx="3165515"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Bandwidth Measurement</a:t>
            </a:r>
            <a:endParaRPr lang="en-US" sz="2200" dirty="0"/>
          </a:p>
        </p:txBody>
      </p:sp>
      <p:sp>
        <p:nvSpPr>
          <p:cNvPr id="12" name="Text 9"/>
          <p:cNvSpPr/>
          <p:nvPr/>
        </p:nvSpPr>
        <p:spPr>
          <a:xfrm>
            <a:off x="6529864" y="5306973"/>
            <a:ext cx="3165515"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Evaluates the available bandwidth for the user's connection, identifying potential bandwidth constraints.</a:t>
            </a:r>
            <a:endParaRPr lang="en-US" sz="1750" dirty="0"/>
          </a:p>
        </p:txBody>
      </p:sp>
      <p:sp>
        <p:nvSpPr>
          <p:cNvPr id="13" name="Shape 10"/>
          <p:cNvSpPr/>
          <p:nvPr/>
        </p:nvSpPr>
        <p:spPr>
          <a:xfrm>
            <a:off x="10171867" y="4212550"/>
            <a:ext cx="3664863" cy="3158609"/>
          </a:xfrm>
          <a:prstGeom prst="roundRect">
            <a:avLst>
              <a:gd name="adj" fmla="val 6463"/>
            </a:avLst>
          </a:prstGeom>
          <a:solidFill>
            <a:srgbClr val="030303"/>
          </a:solidFill>
          <a:ln w="22860">
            <a:solidFill>
              <a:srgbClr val="FC8337"/>
            </a:solidFill>
            <a:prstDash val="solid"/>
          </a:ln>
        </p:spPr>
      </p:sp>
      <p:sp>
        <p:nvSpPr>
          <p:cNvPr id="14" name="Text 11"/>
          <p:cNvSpPr/>
          <p:nvPr/>
        </p:nvSpPr>
        <p:spPr>
          <a:xfrm>
            <a:off x="10421541" y="4462224"/>
            <a:ext cx="2933224"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Customizable Settings</a:t>
            </a:r>
            <a:endParaRPr lang="en-US" sz="2200" dirty="0"/>
          </a:p>
        </p:txBody>
      </p:sp>
      <p:sp>
        <p:nvSpPr>
          <p:cNvPr id="15" name="Text 12"/>
          <p:cNvSpPr/>
          <p:nvPr/>
        </p:nvSpPr>
        <p:spPr>
          <a:xfrm>
            <a:off x="10421541" y="4952643"/>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Allows users to adjust test parameters, such as packet size and number of packets, for optimal results.</a:t>
            </a:r>
            <a:endParaRPr lang="en-US" sz="1750" dirty="0"/>
          </a:p>
        </p:txBody>
      </p:sp>
      <p:grpSp>
        <p:nvGrpSpPr>
          <p:cNvPr id="17" name="Group 16">
            <a:extLst>
              <a:ext uri="{FF2B5EF4-FFF2-40B4-BE49-F238E27FC236}">
                <a16:creationId xmlns:a16="http://schemas.microsoft.com/office/drawing/2014/main" id="{A71972F5-CC75-F980-455E-A613D34B1B2B}"/>
              </a:ext>
            </a:extLst>
          </p:cNvPr>
          <p:cNvGrpSpPr/>
          <p:nvPr/>
        </p:nvGrpSpPr>
        <p:grpSpPr>
          <a:xfrm>
            <a:off x="0" y="-66907"/>
            <a:ext cx="14530039" cy="8229600"/>
            <a:chOff x="0" y="-66907"/>
            <a:chExt cx="14530039" cy="8229600"/>
          </a:xfrm>
        </p:grpSpPr>
        <p:pic>
          <p:nvPicPr>
            <p:cNvPr id="2" name="Image 0" descr="preencoded.png"/>
            <p:cNvPicPr>
              <a:picLocks noChangeAspect="1"/>
            </p:cNvPicPr>
            <p:nvPr/>
          </p:nvPicPr>
          <p:blipFill>
            <a:blip r:embed="rId3"/>
            <a:stretch>
              <a:fillRect/>
            </a:stretch>
          </p:blipFill>
          <p:spPr>
            <a:xfrm>
              <a:off x="0" y="-66907"/>
              <a:ext cx="5486400" cy="8229600"/>
            </a:xfrm>
            <a:prstGeom prst="rect">
              <a:avLst/>
            </a:prstGeom>
          </p:spPr>
        </p:pic>
        <p:sp>
          <p:nvSpPr>
            <p:cNvPr id="16" name="Rectangle 15">
              <a:extLst>
                <a:ext uri="{FF2B5EF4-FFF2-40B4-BE49-F238E27FC236}">
                  <a16:creationId xmlns:a16="http://schemas.microsoft.com/office/drawing/2014/main" id="{1856C788-DE47-40B4-9AB6-31141F81CF20}"/>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820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Technology Stack</a:t>
            </a:r>
            <a:endParaRPr lang="en-US" sz="4450" dirty="0"/>
          </a:p>
        </p:txBody>
      </p:sp>
      <p:sp>
        <p:nvSpPr>
          <p:cNvPr id="4" name="Shape 1"/>
          <p:cNvSpPr/>
          <p:nvPr/>
        </p:nvSpPr>
        <p:spPr>
          <a:xfrm>
            <a:off x="6280190" y="3331012"/>
            <a:ext cx="7556421" cy="2616518"/>
          </a:xfrm>
          <a:prstGeom prst="roundRect">
            <a:avLst>
              <a:gd name="adj" fmla="val 7802"/>
            </a:avLst>
          </a:prstGeom>
          <a:noFill/>
          <a:ln w="7620">
            <a:solidFill>
              <a:srgbClr val="FFFFFF">
                <a:alpha val="24000"/>
              </a:srgbClr>
            </a:solidFill>
            <a:prstDash val="solid"/>
          </a:ln>
        </p:spPr>
      </p:sp>
      <p:sp>
        <p:nvSpPr>
          <p:cNvPr id="5" name="Shape 2"/>
          <p:cNvSpPr/>
          <p:nvPr/>
        </p:nvSpPr>
        <p:spPr>
          <a:xfrm>
            <a:off x="6287810" y="3338632"/>
            <a:ext cx="7541181" cy="650319"/>
          </a:xfrm>
          <a:prstGeom prst="rect">
            <a:avLst/>
          </a:prstGeom>
          <a:solidFill>
            <a:srgbClr val="FFFFFF">
              <a:alpha val="4000"/>
            </a:srgbClr>
          </a:solidFill>
          <a:ln/>
        </p:spPr>
      </p:sp>
      <p:sp>
        <p:nvSpPr>
          <p:cNvPr id="6" name="Text 3"/>
          <p:cNvSpPr/>
          <p:nvPr/>
        </p:nvSpPr>
        <p:spPr>
          <a:xfrm>
            <a:off x="6514624" y="348234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Programming Language</a:t>
            </a:r>
            <a:endParaRPr lang="en-US" sz="1750" dirty="0"/>
          </a:p>
        </p:txBody>
      </p:sp>
      <p:sp>
        <p:nvSpPr>
          <p:cNvPr id="7" name="Text 4"/>
          <p:cNvSpPr/>
          <p:nvPr/>
        </p:nvSpPr>
        <p:spPr>
          <a:xfrm>
            <a:off x="10289024" y="348234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Python</a:t>
            </a:r>
            <a:endParaRPr lang="en-US" sz="1750" dirty="0"/>
          </a:p>
        </p:txBody>
      </p:sp>
      <p:sp>
        <p:nvSpPr>
          <p:cNvPr id="8" name="Shape 5"/>
          <p:cNvSpPr/>
          <p:nvPr/>
        </p:nvSpPr>
        <p:spPr>
          <a:xfrm>
            <a:off x="6287810" y="3988951"/>
            <a:ext cx="7541181" cy="650319"/>
          </a:xfrm>
          <a:prstGeom prst="rect">
            <a:avLst/>
          </a:prstGeom>
          <a:solidFill>
            <a:srgbClr val="000000">
              <a:alpha val="4000"/>
            </a:srgbClr>
          </a:solidFill>
          <a:ln/>
        </p:spPr>
      </p:sp>
      <p:sp>
        <p:nvSpPr>
          <p:cNvPr id="9" name="Text 6"/>
          <p:cNvSpPr/>
          <p:nvPr/>
        </p:nvSpPr>
        <p:spPr>
          <a:xfrm>
            <a:off x="6514624" y="413265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Networking Library</a:t>
            </a:r>
            <a:endParaRPr lang="en-US" sz="1750" dirty="0"/>
          </a:p>
        </p:txBody>
      </p:sp>
      <p:sp>
        <p:nvSpPr>
          <p:cNvPr id="10" name="Text 7"/>
          <p:cNvSpPr/>
          <p:nvPr/>
        </p:nvSpPr>
        <p:spPr>
          <a:xfrm>
            <a:off x="10289024" y="413265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Socket</a:t>
            </a:r>
            <a:endParaRPr lang="en-US" sz="1750" dirty="0"/>
          </a:p>
        </p:txBody>
      </p:sp>
      <p:sp>
        <p:nvSpPr>
          <p:cNvPr id="11" name="Shape 8"/>
          <p:cNvSpPr/>
          <p:nvPr/>
        </p:nvSpPr>
        <p:spPr>
          <a:xfrm>
            <a:off x="6287810" y="4639270"/>
            <a:ext cx="7541181" cy="650319"/>
          </a:xfrm>
          <a:prstGeom prst="rect">
            <a:avLst/>
          </a:prstGeom>
          <a:solidFill>
            <a:srgbClr val="FFFFFF">
              <a:alpha val="4000"/>
            </a:srgbClr>
          </a:solidFill>
          <a:ln/>
        </p:spPr>
      </p:sp>
      <p:sp>
        <p:nvSpPr>
          <p:cNvPr id="12" name="Text 9"/>
          <p:cNvSpPr/>
          <p:nvPr/>
        </p:nvSpPr>
        <p:spPr>
          <a:xfrm>
            <a:off x="6514624" y="47829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Data Visualization Library</a:t>
            </a:r>
            <a:endParaRPr lang="en-US" sz="1750" dirty="0"/>
          </a:p>
        </p:txBody>
      </p:sp>
      <p:sp>
        <p:nvSpPr>
          <p:cNvPr id="13" name="Text 10"/>
          <p:cNvSpPr/>
          <p:nvPr/>
        </p:nvSpPr>
        <p:spPr>
          <a:xfrm>
            <a:off x="10289024" y="47829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Matplotlib</a:t>
            </a:r>
            <a:endParaRPr lang="en-US" sz="1750" dirty="0"/>
          </a:p>
        </p:txBody>
      </p:sp>
      <p:sp>
        <p:nvSpPr>
          <p:cNvPr id="14" name="Shape 11"/>
          <p:cNvSpPr/>
          <p:nvPr/>
        </p:nvSpPr>
        <p:spPr>
          <a:xfrm>
            <a:off x="6287810" y="5289590"/>
            <a:ext cx="7541181" cy="650319"/>
          </a:xfrm>
          <a:prstGeom prst="rect">
            <a:avLst/>
          </a:prstGeom>
          <a:solidFill>
            <a:srgbClr val="000000">
              <a:alpha val="4000"/>
            </a:srgbClr>
          </a:solidFill>
          <a:ln/>
        </p:spPr>
      </p:sp>
      <p:sp>
        <p:nvSpPr>
          <p:cNvPr id="15" name="Text 12"/>
          <p:cNvSpPr/>
          <p:nvPr/>
        </p:nvSpPr>
        <p:spPr>
          <a:xfrm>
            <a:off x="6514624" y="54332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GUI Framework (Optional)</a:t>
            </a:r>
            <a:endParaRPr lang="en-US" sz="1750" dirty="0"/>
          </a:p>
        </p:txBody>
      </p:sp>
      <p:sp>
        <p:nvSpPr>
          <p:cNvPr id="16" name="Text 13"/>
          <p:cNvSpPr/>
          <p:nvPr/>
        </p:nvSpPr>
        <p:spPr>
          <a:xfrm>
            <a:off x="10289024" y="54332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Tkinter</a:t>
            </a:r>
            <a:endParaRPr lang="en-US" sz="1750" dirty="0"/>
          </a:p>
        </p:txBody>
      </p:sp>
      <p:sp>
        <p:nvSpPr>
          <p:cNvPr id="17" name="Rectangle 16">
            <a:extLst>
              <a:ext uri="{FF2B5EF4-FFF2-40B4-BE49-F238E27FC236}">
                <a16:creationId xmlns:a16="http://schemas.microsoft.com/office/drawing/2014/main" id="{5D4C63C2-C9C7-3215-2561-2C93A1D291BE}"/>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7830" y="629364"/>
            <a:ext cx="5902643" cy="658773"/>
          </a:xfrm>
          <a:prstGeom prst="rect">
            <a:avLst/>
          </a:prstGeom>
          <a:noFill/>
          <a:ln/>
        </p:spPr>
        <p:txBody>
          <a:bodyPr wrap="none" lIns="0" tIns="0" rIns="0" bIns="0" rtlCol="0" anchor="t"/>
          <a:lstStyle/>
          <a:p>
            <a:pPr marL="0" indent="0">
              <a:lnSpc>
                <a:spcPts val="5150"/>
              </a:lnSpc>
              <a:buNone/>
            </a:pPr>
            <a:r>
              <a:rPr lang="en-US" sz="4150" dirty="0">
                <a:solidFill>
                  <a:srgbClr val="FFFFFF"/>
                </a:solidFill>
                <a:latin typeface="Saira" pitchFamily="34" charset="0"/>
                <a:ea typeface="Saira" pitchFamily="34" charset="-122"/>
                <a:cs typeface="Saira" pitchFamily="34" charset="-120"/>
              </a:rPr>
              <a:t>Implementation Process</a:t>
            </a:r>
            <a:endParaRPr lang="en-US" sz="4150" dirty="0"/>
          </a:p>
        </p:txBody>
      </p:sp>
      <p:sp>
        <p:nvSpPr>
          <p:cNvPr id="3" name="Shape 1"/>
          <p:cNvSpPr/>
          <p:nvPr/>
        </p:nvSpPr>
        <p:spPr>
          <a:xfrm>
            <a:off x="7303770" y="1709738"/>
            <a:ext cx="22860" cy="5890379"/>
          </a:xfrm>
          <a:prstGeom prst="roundRect">
            <a:avLst>
              <a:gd name="adj" fmla="val 830004"/>
            </a:avLst>
          </a:prstGeom>
          <a:solidFill>
            <a:srgbClr val="FFFFFF">
              <a:alpha val="24000"/>
            </a:srgbClr>
          </a:solidFill>
          <a:ln/>
        </p:spPr>
      </p:sp>
      <p:sp>
        <p:nvSpPr>
          <p:cNvPr id="4" name="Shape 2"/>
          <p:cNvSpPr/>
          <p:nvPr/>
        </p:nvSpPr>
        <p:spPr>
          <a:xfrm>
            <a:off x="6363057" y="2172653"/>
            <a:ext cx="737830" cy="22860"/>
          </a:xfrm>
          <a:prstGeom prst="roundRect">
            <a:avLst>
              <a:gd name="adj" fmla="val 830004"/>
            </a:avLst>
          </a:prstGeom>
          <a:solidFill>
            <a:srgbClr val="FC8337"/>
          </a:solidFill>
          <a:ln/>
        </p:spPr>
      </p:sp>
      <p:sp>
        <p:nvSpPr>
          <p:cNvPr id="5" name="Shape 3"/>
          <p:cNvSpPr/>
          <p:nvPr/>
        </p:nvSpPr>
        <p:spPr>
          <a:xfrm>
            <a:off x="7078028" y="1946910"/>
            <a:ext cx="474345" cy="474345"/>
          </a:xfrm>
          <a:prstGeom prst="roundRect">
            <a:avLst>
              <a:gd name="adj" fmla="val 40000"/>
            </a:avLst>
          </a:prstGeom>
          <a:solidFill>
            <a:srgbClr val="030303"/>
          </a:solidFill>
          <a:ln w="22860">
            <a:solidFill>
              <a:srgbClr val="FC8337"/>
            </a:solidFill>
            <a:prstDash val="solid"/>
          </a:ln>
        </p:spPr>
      </p:sp>
      <p:sp>
        <p:nvSpPr>
          <p:cNvPr id="6" name="Text 4"/>
          <p:cNvSpPr/>
          <p:nvPr/>
        </p:nvSpPr>
        <p:spPr>
          <a:xfrm>
            <a:off x="7254597" y="2025968"/>
            <a:ext cx="121206" cy="316230"/>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pitchFamily="34" charset="0"/>
                <a:ea typeface="Saira" pitchFamily="34" charset="-122"/>
                <a:cs typeface="Saira" pitchFamily="34" charset="-120"/>
              </a:rPr>
              <a:t>1</a:t>
            </a:r>
            <a:endParaRPr lang="en-US" sz="2450" dirty="0"/>
          </a:p>
        </p:txBody>
      </p:sp>
      <p:sp>
        <p:nvSpPr>
          <p:cNvPr id="7" name="Text 5"/>
          <p:cNvSpPr/>
          <p:nvPr/>
        </p:nvSpPr>
        <p:spPr>
          <a:xfrm>
            <a:off x="3165396" y="1920478"/>
            <a:ext cx="2990374" cy="329327"/>
          </a:xfrm>
          <a:prstGeom prst="rect">
            <a:avLst/>
          </a:prstGeom>
          <a:noFill/>
          <a:ln/>
        </p:spPr>
        <p:txBody>
          <a:bodyPr wrap="none" lIns="0" tIns="0" rIns="0" bIns="0" rtlCol="0" anchor="t"/>
          <a:lstStyle/>
          <a:p>
            <a:pPr marL="0" indent="0" algn="r">
              <a:lnSpc>
                <a:spcPts val="2550"/>
              </a:lnSpc>
              <a:buNone/>
            </a:pPr>
            <a:r>
              <a:rPr lang="en-US" sz="2050" dirty="0">
                <a:solidFill>
                  <a:srgbClr val="E5E0DF"/>
                </a:solidFill>
                <a:latin typeface="Saira" pitchFamily="34" charset="0"/>
                <a:ea typeface="Saira" pitchFamily="34" charset="-122"/>
                <a:cs typeface="Saira" pitchFamily="34" charset="-120"/>
              </a:rPr>
              <a:t>Requirements Gathering</a:t>
            </a:r>
            <a:endParaRPr lang="en-US" sz="2050" dirty="0"/>
          </a:p>
        </p:txBody>
      </p:sp>
      <p:sp>
        <p:nvSpPr>
          <p:cNvPr id="8" name="Text 6"/>
          <p:cNvSpPr/>
          <p:nvPr/>
        </p:nvSpPr>
        <p:spPr>
          <a:xfrm>
            <a:off x="737830" y="2376249"/>
            <a:ext cx="5417939" cy="674608"/>
          </a:xfrm>
          <a:prstGeom prst="rect">
            <a:avLst/>
          </a:prstGeom>
          <a:noFill/>
          <a:ln/>
        </p:spPr>
        <p:txBody>
          <a:bodyPr wrap="square" lIns="0" tIns="0" rIns="0" bIns="0" rtlCol="0" anchor="t"/>
          <a:lstStyle/>
          <a:p>
            <a:pPr marL="0" indent="0" algn="r">
              <a:lnSpc>
                <a:spcPts val="2650"/>
              </a:lnSpc>
              <a:buNone/>
            </a:pPr>
            <a:r>
              <a:rPr lang="en-US" sz="1650" dirty="0">
                <a:solidFill>
                  <a:srgbClr val="E5E0DF"/>
                </a:solidFill>
                <a:latin typeface="Roboto" pitchFamily="34" charset="0"/>
                <a:ea typeface="Roboto" pitchFamily="34" charset="-122"/>
                <a:cs typeface="Roboto" pitchFamily="34" charset="-120"/>
              </a:rPr>
              <a:t>Define the functionalities, user interface, and technical specifications for the latency tester.</a:t>
            </a:r>
            <a:endParaRPr lang="en-US" sz="1650" dirty="0"/>
          </a:p>
        </p:txBody>
      </p:sp>
      <p:sp>
        <p:nvSpPr>
          <p:cNvPr id="9" name="Shape 7"/>
          <p:cNvSpPr/>
          <p:nvPr/>
        </p:nvSpPr>
        <p:spPr>
          <a:xfrm>
            <a:off x="7529513" y="3226594"/>
            <a:ext cx="737830" cy="22860"/>
          </a:xfrm>
          <a:prstGeom prst="roundRect">
            <a:avLst>
              <a:gd name="adj" fmla="val 830004"/>
            </a:avLst>
          </a:prstGeom>
          <a:solidFill>
            <a:srgbClr val="FC8337"/>
          </a:solidFill>
          <a:ln/>
        </p:spPr>
      </p:sp>
      <p:sp>
        <p:nvSpPr>
          <p:cNvPr id="10" name="Shape 8"/>
          <p:cNvSpPr/>
          <p:nvPr/>
        </p:nvSpPr>
        <p:spPr>
          <a:xfrm>
            <a:off x="7078028" y="3000851"/>
            <a:ext cx="474345" cy="474345"/>
          </a:xfrm>
          <a:prstGeom prst="roundRect">
            <a:avLst>
              <a:gd name="adj" fmla="val 40000"/>
            </a:avLst>
          </a:prstGeom>
          <a:solidFill>
            <a:srgbClr val="030303"/>
          </a:solidFill>
          <a:ln w="22860">
            <a:solidFill>
              <a:srgbClr val="FC8337"/>
            </a:solidFill>
            <a:prstDash val="solid"/>
          </a:ln>
        </p:spPr>
      </p:sp>
      <p:sp>
        <p:nvSpPr>
          <p:cNvPr id="11" name="Text 9"/>
          <p:cNvSpPr/>
          <p:nvPr/>
        </p:nvSpPr>
        <p:spPr>
          <a:xfrm>
            <a:off x="7218521" y="3079909"/>
            <a:ext cx="193238" cy="316230"/>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pitchFamily="34" charset="0"/>
                <a:ea typeface="Saira" pitchFamily="34" charset="-122"/>
                <a:cs typeface="Saira" pitchFamily="34" charset="-120"/>
              </a:rPr>
              <a:t>2</a:t>
            </a:r>
            <a:endParaRPr lang="en-US" sz="2450" dirty="0"/>
          </a:p>
        </p:txBody>
      </p:sp>
      <p:sp>
        <p:nvSpPr>
          <p:cNvPr id="12" name="Text 10"/>
          <p:cNvSpPr/>
          <p:nvPr/>
        </p:nvSpPr>
        <p:spPr>
          <a:xfrm>
            <a:off x="8474631" y="2974419"/>
            <a:ext cx="2922389" cy="32932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Saira" pitchFamily="34" charset="0"/>
                <a:ea typeface="Saira" pitchFamily="34" charset="-122"/>
                <a:cs typeface="Saira" pitchFamily="34" charset="-120"/>
              </a:rPr>
              <a:t>Design and Architecture</a:t>
            </a:r>
            <a:endParaRPr lang="en-US" sz="2050" dirty="0"/>
          </a:p>
        </p:txBody>
      </p:sp>
      <p:sp>
        <p:nvSpPr>
          <p:cNvPr id="13" name="Text 11"/>
          <p:cNvSpPr/>
          <p:nvPr/>
        </p:nvSpPr>
        <p:spPr>
          <a:xfrm>
            <a:off x="8474631" y="3430191"/>
            <a:ext cx="5417939" cy="67460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Develop the system architecture, choose programming languages and libraries, and create a detailed design plan.</a:t>
            </a:r>
            <a:endParaRPr lang="en-US" sz="1650" dirty="0"/>
          </a:p>
        </p:txBody>
      </p:sp>
      <p:sp>
        <p:nvSpPr>
          <p:cNvPr id="14" name="Shape 12"/>
          <p:cNvSpPr/>
          <p:nvPr/>
        </p:nvSpPr>
        <p:spPr>
          <a:xfrm>
            <a:off x="6363057" y="4175165"/>
            <a:ext cx="737830" cy="22860"/>
          </a:xfrm>
          <a:prstGeom prst="roundRect">
            <a:avLst>
              <a:gd name="adj" fmla="val 830004"/>
            </a:avLst>
          </a:prstGeom>
          <a:solidFill>
            <a:srgbClr val="FC8337"/>
          </a:solidFill>
          <a:ln/>
        </p:spPr>
      </p:sp>
      <p:sp>
        <p:nvSpPr>
          <p:cNvPr id="15" name="Shape 13"/>
          <p:cNvSpPr/>
          <p:nvPr/>
        </p:nvSpPr>
        <p:spPr>
          <a:xfrm>
            <a:off x="7078028" y="3949422"/>
            <a:ext cx="474345" cy="474345"/>
          </a:xfrm>
          <a:prstGeom prst="roundRect">
            <a:avLst>
              <a:gd name="adj" fmla="val 40000"/>
            </a:avLst>
          </a:prstGeom>
          <a:solidFill>
            <a:srgbClr val="030303"/>
          </a:solidFill>
          <a:ln w="22860">
            <a:solidFill>
              <a:srgbClr val="FC8337"/>
            </a:solidFill>
            <a:prstDash val="solid"/>
          </a:ln>
        </p:spPr>
      </p:sp>
      <p:sp>
        <p:nvSpPr>
          <p:cNvPr id="16" name="Text 14"/>
          <p:cNvSpPr/>
          <p:nvPr/>
        </p:nvSpPr>
        <p:spPr>
          <a:xfrm>
            <a:off x="7219593" y="4028480"/>
            <a:ext cx="191095" cy="316230"/>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pitchFamily="34" charset="0"/>
                <a:ea typeface="Saira" pitchFamily="34" charset="-122"/>
                <a:cs typeface="Saira" pitchFamily="34" charset="-120"/>
              </a:rPr>
              <a:t>3</a:t>
            </a:r>
            <a:endParaRPr lang="en-US" sz="2450" dirty="0"/>
          </a:p>
        </p:txBody>
      </p:sp>
      <p:sp>
        <p:nvSpPr>
          <p:cNvPr id="17" name="Text 15"/>
          <p:cNvSpPr/>
          <p:nvPr/>
        </p:nvSpPr>
        <p:spPr>
          <a:xfrm>
            <a:off x="3520559" y="3922990"/>
            <a:ext cx="2635210" cy="329327"/>
          </a:xfrm>
          <a:prstGeom prst="rect">
            <a:avLst/>
          </a:prstGeom>
          <a:noFill/>
          <a:ln/>
        </p:spPr>
        <p:txBody>
          <a:bodyPr wrap="none" lIns="0" tIns="0" rIns="0" bIns="0" rtlCol="0" anchor="t"/>
          <a:lstStyle/>
          <a:p>
            <a:pPr marL="0" indent="0" algn="r">
              <a:lnSpc>
                <a:spcPts val="2550"/>
              </a:lnSpc>
              <a:buNone/>
            </a:pPr>
            <a:r>
              <a:rPr lang="en-US" sz="2050" dirty="0">
                <a:solidFill>
                  <a:srgbClr val="E5E0DF"/>
                </a:solidFill>
                <a:latin typeface="Saira" pitchFamily="34" charset="0"/>
                <a:ea typeface="Saira" pitchFamily="34" charset="-122"/>
                <a:cs typeface="Saira" pitchFamily="34" charset="-120"/>
              </a:rPr>
              <a:t>Code Implementation</a:t>
            </a:r>
            <a:endParaRPr lang="en-US" sz="2050" dirty="0"/>
          </a:p>
        </p:txBody>
      </p:sp>
      <p:sp>
        <p:nvSpPr>
          <p:cNvPr id="18" name="Text 16"/>
          <p:cNvSpPr/>
          <p:nvPr/>
        </p:nvSpPr>
        <p:spPr>
          <a:xfrm>
            <a:off x="737830" y="4378762"/>
            <a:ext cx="5417939" cy="1011912"/>
          </a:xfrm>
          <a:prstGeom prst="rect">
            <a:avLst/>
          </a:prstGeom>
          <a:noFill/>
          <a:ln/>
        </p:spPr>
        <p:txBody>
          <a:bodyPr wrap="square" lIns="0" tIns="0" rIns="0" bIns="0" rtlCol="0" anchor="t"/>
          <a:lstStyle/>
          <a:p>
            <a:pPr marL="0" indent="0" algn="r">
              <a:lnSpc>
                <a:spcPts val="2650"/>
              </a:lnSpc>
              <a:buNone/>
            </a:pPr>
            <a:r>
              <a:rPr lang="en-US" sz="1650" dirty="0">
                <a:solidFill>
                  <a:srgbClr val="E5E0DF"/>
                </a:solidFill>
                <a:latin typeface="Roboto" pitchFamily="34" charset="0"/>
                <a:ea typeface="Roboto" pitchFamily="34" charset="-122"/>
                <a:cs typeface="Roboto" pitchFamily="34" charset="-120"/>
              </a:rPr>
              <a:t>Write the code for each component, including packet transmission, latency calculation, data visualization, and user interface.</a:t>
            </a:r>
            <a:endParaRPr lang="en-US" sz="1650" dirty="0"/>
          </a:p>
        </p:txBody>
      </p:sp>
      <p:sp>
        <p:nvSpPr>
          <p:cNvPr id="19" name="Shape 17"/>
          <p:cNvSpPr/>
          <p:nvPr/>
        </p:nvSpPr>
        <p:spPr>
          <a:xfrm>
            <a:off x="7529513" y="5225058"/>
            <a:ext cx="737830" cy="22860"/>
          </a:xfrm>
          <a:prstGeom prst="roundRect">
            <a:avLst>
              <a:gd name="adj" fmla="val 830004"/>
            </a:avLst>
          </a:prstGeom>
          <a:solidFill>
            <a:srgbClr val="FC8337"/>
          </a:solidFill>
          <a:ln/>
        </p:spPr>
      </p:sp>
      <p:sp>
        <p:nvSpPr>
          <p:cNvPr id="20" name="Shape 18"/>
          <p:cNvSpPr/>
          <p:nvPr/>
        </p:nvSpPr>
        <p:spPr>
          <a:xfrm>
            <a:off x="7078028" y="4999315"/>
            <a:ext cx="474345" cy="474345"/>
          </a:xfrm>
          <a:prstGeom prst="roundRect">
            <a:avLst>
              <a:gd name="adj" fmla="val 40000"/>
            </a:avLst>
          </a:prstGeom>
          <a:solidFill>
            <a:srgbClr val="030303"/>
          </a:solidFill>
          <a:ln w="22860">
            <a:solidFill>
              <a:srgbClr val="FC8337"/>
            </a:solidFill>
            <a:prstDash val="solid"/>
          </a:ln>
        </p:spPr>
      </p:sp>
      <p:sp>
        <p:nvSpPr>
          <p:cNvPr id="21" name="Text 19"/>
          <p:cNvSpPr/>
          <p:nvPr/>
        </p:nvSpPr>
        <p:spPr>
          <a:xfrm>
            <a:off x="7213163" y="5078373"/>
            <a:ext cx="204073" cy="316230"/>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pitchFamily="34" charset="0"/>
                <a:ea typeface="Saira" pitchFamily="34" charset="-122"/>
                <a:cs typeface="Saira" pitchFamily="34" charset="-120"/>
              </a:rPr>
              <a:t>4</a:t>
            </a:r>
            <a:endParaRPr lang="en-US" sz="2450" dirty="0"/>
          </a:p>
        </p:txBody>
      </p:sp>
      <p:sp>
        <p:nvSpPr>
          <p:cNvPr id="22" name="Text 20"/>
          <p:cNvSpPr/>
          <p:nvPr/>
        </p:nvSpPr>
        <p:spPr>
          <a:xfrm>
            <a:off x="8474631" y="4972883"/>
            <a:ext cx="2806422" cy="32932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Saira" pitchFamily="34" charset="0"/>
                <a:ea typeface="Saira" pitchFamily="34" charset="-122"/>
                <a:cs typeface="Saira" pitchFamily="34" charset="-120"/>
              </a:rPr>
              <a:t>Testing and Debugging</a:t>
            </a:r>
            <a:endParaRPr lang="en-US" sz="2050" dirty="0"/>
          </a:p>
        </p:txBody>
      </p:sp>
      <p:sp>
        <p:nvSpPr>
          <p:cNvPr id="23" name="Text 21"/>
          <p:cNvSpPr/>
          <p:nvPr/>
        </p:nvSpPr>
        <p:spPr>
          <a:xfrm>
            <a:off x="8474631" y="5428655"/>
            <a:ext cx="5417939" cy="1011912"/>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Thoroughly test the functionality, performance, and reliability of the latency tester, addressing any issues or bugs.</a:t>
            </a:r>
            <a:endParaRPr lang="en-US" sz="1650" dirty="0"/>
          </a:p>
        </p:txBody>
      </p:sp>
      <p:sp>
        <p:nvSpPr>
          <p:cNvPr id="24" name="Shape 22"/>
          <p:cNvSpPr/>
          <p:nvPr/>
        </p:nvSpPr>
        <p:spPr>
          <a:xfrm>
            <a:off x="6363057" y="6275070"/>
            <a:ext cx="737830" cy="22860"/>
          </a:xfrm>
          <a:prstGeom prst="roundRect">
            <a:avLst>
              <a:gd name="adj" fmla="val 830004"/>
            </a:avLst>
          </a:prstGeom>
          <a:solidFill>
            <a:srgbClr val="FC8337"/>
          </a:solidFill>
          <a:ln/>
        </p:spPr>
      </p:sp>
      <p:sp>
        <p:nvSpPr>
          <p:cNvPr id="25" name="Shape 23"/>
          <p:cNvSpPr/>
          <p:nvPr/>
        </p:nvSpPr>
        <p:spPr>
          <a:xfrm>
            <a:off x="7078028" y="6049328"/>
            <a:ext cx="474345" cy="474345"/>
          </a:xfrm>
          <a:prstGeom prst="roundRect">
            <a:avLst>
              <a:gd name="adj" fmla="val 40000"/>
            </a:avLst>
          </a:prstGeom>
          <a:solidFill>
            <a:srgbClr val="030303"/>
          </a:solidFill>
          <a:ln w="22860">
            <a:solidFill>
              <a:srgbClr val="FC8337"/>
            </a:solidFill>
            <a:prstDash val="solid"/>
          </a:ln>
        </p:spPr>
      </p:sp>
      <p:sp>
        <p:nvSpPr>
          <p:cNvPr id="26" name="Text 24"/>
          <p:cNvSpPr/>
          <p:nvPr/>
        </p:nvSpPr>
        <p:spPr>
          <a:xfrm>
            <a:off x="7216973" y="6128385"/>
            <a:ext cx="196453" cy="316230"/>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pitchFamily="34" charset="0"/>
                <a:ea typeface="Saira" pitchFamily="34" charset="-122"/>
                <a:cs typeface="Saira" pitchFamily="34" charset="-120"/>
              </a:rPr>
              <a:t>5</a:t>
            </a:r>
            <a:endParaRPr lang="en-US" sz="2450" dirty="0"/>
          </a:p>
        </p:txBody>
      </p:sp>
      <p:sp>
        <p:nvSpPr>
          <p:cNvPr id="27" name="Text 25"/>
          <p:cNvSpPr/>
          <p:nvPr/>
        </p:nvSpPr>
        <p:spPr>
          <a:xfrm>
            <a:off x="3104078" y="6022896"/>
            <a:ext cx="3051691" cy="329327"/>
          </a:xfrm>
          <a:prstGeom prst="rect">
            <a:avLst/>
          </a:prstGeom>
          <a:noFill/>
          <a:ln/>
        </p:spPr>
        <p:txBody>
          <a:bodyPr wrap="none" lIns="0" tIns="0" rIns="0" bIns="0" rtlCol="0" anchor="t"/>
          <a:lstStyle/>
          <a:p>
            <a:pPr marL="0" indent="0" algn="r">
              <a:lnSpc>
                <a:spcPts val="2550"/>
              </a:lnSpc>
              <a:buNone/>
            </a:pPr>
            <a:r>
              <a:rPr lang="en-US" sz="2050" dirty="0">
                <a:solidFill>
                  <a:srgbClr val="E5E0DF"/>
                </a:solidFill>
                <a:latin typeface="Saira" pitchFamily="34" charset="0"/>
                <a:ea typeface="Saira" pitchFamily="34" charset="-122"/>
                <a:cs typeface="Saira" pitchFamily="34" charset="-120"/>
              </a:rPr>
              <a:t>Deployment and Release</a:t>
            </a:r>
            <a:endParaRPr lang="en-US" sz="2050" dirty="0"/>
          </a:p>
        </p:txBody>
      </p:sp>
      <p:sp>
        <p:nvSpPr>
          <p:cNvPr id="28" name="Text 26"/>
          <p:cNvSpPr/>
          <p:nvPr/>
        </p:nvSpPr>
        <p:spPr>
          <a:xfrm>
            <a:off x="737830" y="6478667"/>
            <a:ext cx="5417939" cy="674608"/>
          </a:xfrm>
          <a:prstGeom prst="rect">
            <a:avLst/>
          </a:prstGeom>
          <a:noFill/>
          <a:ln/>
        </p:spPr>
        <p:txBody>
          <a:bodyPr wrap="square" lIns="0" tIns="0" rIns="0" bIns="0" rtlCol="0" anchor="t"/>
          <a:lstStyle/>
          <a:p>
            <a:pPr marL="0" indent="0" algn="r">
              <a:lnSpc>
                <a:spcPts val="2650"/>
              </a:lnSpc>
              <a:buNone/>
            </a:pPr>
            <a:r>
              <a:rPr lang="en-US" sz="1650" dirty="0">
                <a:solidFill>
                  <a:srgbClr val="E5E0DF"/>
                </a:solidFill>
                <a:latin typeface="Roboto" pitchFamily="34" charset="0"/>
                <a:ea typeface="Roboto" pitchFamily="34" charset="-122"/>
                <a:cs typeface="Roboto" pitchFamily="34" charset="-120"/>
              </a:rPr>
              <a:t>Prepare the application for deployment, package it appropriately, and release it to users.</a:t>
            </a:r>
            <a:endParaRPr lang="en-US" sz="1650" dirty="0"/>
          </a:p>
        </p:txBody>
      </p:sp>
      <p:sp>
        <p:nvSpPr>
          <p:cNvPr id="29" name="Rectangle 28">
            <a:extLst>
              <a:ext uri="{FF2B5EF4-FFF2-40B4-BE49-F238E27FC236}">
                <a16:creationId xmlns:a16="http://schemas.microsoft.com/office/drawing/2014/main" id="{58A27FE3-770C-CBEA-A9BF-C403D0299258}"/>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568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User Interface</a:t>
            </a:r>
            <a:endParaRPr lang="en-US" sz="4450" dirty="0"/>
          </a:p>
        </p:txBody>
      </p:sp>
      <p:pic>
        <p:nvPicPr>
          <p:cNvPr id="4" name="Image 1" descr="preencoded.png"/>
          <p:cNvPicPr>
            <a:picLocks noChangeAspect="1"/>
          </p:cNvPicPr>
          <p:nvPr/>
        </p:nvPicPr>
        <p:blipFill>
          <a:blip r:embed="rId4"/>
          <a:stretch>
            <a:fillRect/>
          </a:stretch>
        </p:blipFill>
        <p:spPr>
          <a:xfrm>
            <a:off x="6280190" y="1744623"/>
            <a:ext cx="566976" cy="566976"/>
          </a:xfrm>
          <a:prstGeom prst="rect">
            <a:avLst/>
          </a:prstGeom>
        </p:spPr>
      </p:pic>
      <p:sp>
        <p:nvSpPr>
          <p:cNvPr id="5" name="Text 1"/>
          <p:cNvSpPr/>
          <p:nvPr/>
        </p:nvSpPr>
        <p:spPr>
          <a:xfrm>
            <a:off x="6280190"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Target Selection</a:t>
            </a:r>
            <a:endParaRPr lang="en-US" sz="2200" dirty="0"/>
          </a:p>
        </p:txBody>
      </p:sp>
      <p:sp>
        <p:nvSpPr>
          <p:cNvPr id="6" name="Text 2"/>
          <p:cNvSpPr/>
          <p:nvPr/>
        </p:nvSpPr>
        <p:spPr>
          <a:xfrm>
            <a:off x="6280190" y="302883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Allows users to specify the IP address or hostname of the target server for testing.</a:t>
            </a:r>
            <a:endParaRPr lang="en-US" sz="1750" dirty="0"/>
          </a:p>
        </p:txBody>
      </p:sp>
      <p:pic>
        <p:nvPicPr>
          <p:cNvPr id="7" name="Image 2" descr="preencoded.png"/>
          <p:cNvPicPr>
            <a:picLocks noChangeAspect="1"/>
          </p:cNvPicPr>
          <p:nvPr/>
        </p:nvPicPr>
        <p:blipFill>
          <a:blip r:embed="rId5"/>
          <a:stretch>
            <a:fillRect/>
          </a:stretch>
        </p:blipFill>
        <p:spPr>
          <a:xfrm>
            <a:off x="10228421" y="1744623"/>
            <a:ext cx="566976" cy="566976"/>
          </a:xfrm>
          <a:prstGeom prst="rect">
            <a:avLst/>
          </a:prstGeom>
        </p:spPr>
      </p:pic>
      <p:sp>
        <p:nvSpPr>
          <p:cNvPr id="8" name="Text 3"/>
          <p:cNvSpPr/>
          <p:nvPr/>
        </p:nvSpPr>
        <p:spPr>
          <a:xfrm>
            <a:off x="10228421"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Latency Graph</a:t>
            </a:r>
            <a:endParaRPr lang="en-US" sz="2200" dirty="0"/>
          </a:p>
        </p:txBody>
      </p:sp>
      <p:sp>
        <p:nvSpPr>
          <p:cNvPr id="9" name="Text 4"/>
          <p:cNvSpPr/>
          <p:nvPr/>
        </p:nvSpPr>
        <p:spPr>
          <a:xfrm>
            <a:off x="10228421" y="302883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Displays real-time latency data visually, enabling users to monitor and analyze network performance.</a:t>
            </a:r>
            <a:endParaRPr lang="en-US" sz="1750" dirty="0"/>
          </a:p>
        </p:txBody>
      </p:sp>
      <p:pic>
        <p:nvPicPr>
          <p:cNvPr id="10" name="Image 3" descr="preencoded.png"/>
          <p:cNvPicPr>
            <a:picLocks noChangeAspect="1"/>
          </p:cNvPicPr>
          <p:nvPr/>
        </p:nvPicPr>
        <p:blipFill>
          <a:blip r:embed="rId6"/>
          <a:stretch>
            <a:fillRect/>
          </a:stretch>
        </p:blipFill>
        <p:spPr>
          <a:xfrm>
            <a:off x="6280190" y="4797981"/>
            <a:ext cx="566976" cy="566976"/>
          </a:xfrm>
          <a:prstGeom prst="rect">
            <a:avLst/>
          </a:prstGeom>
        </p:spPr>
      </p:pic>
      <p:sp>
        <p:nvSpPr>
          <p:cNvPr id="11" name="Text 5"/>
          <p:cNvSpPr/>
          <p:nvPr/>
        </p:nvSpPr>
        <p:spPr>
          <a:xfrm>
            <a:off x="6280190" y="5591770"/>
            <a:ext cx="287940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Configuration Options</a:t>
            </a:r>
            <a:endParaRPr lang="en-US" sz="2200" dirty="0"/>
          </a:p>
        </p:txBody>
      </p:sp>
      <p:sp>
        <p:nvSpPr>
          <p:cNvPr id="12" name="Text 6"/>
          <p:cNvSpPr/>
          <p:nvPr/>
        </p:nvSpPr>
        <p:spPr>
          <a:xfrm>
            <a:off x="6280190" y="608218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Provides options to adjust test parameters, such as packet size, number of packets, and test frequency.</a:t>
            </a:r>
            <a:endParaRPr lang="en-US" sz="1750" dirty="0"/>
          </a:p>
        </p:txBody>
      </p:sp>
      <p:pic>
        <p:nvPicPr>
          <p:cNvPr id="13" name="Image 4" descr="preencoded.png"/>
          <p:cNvPicPr>
            <a:picLocks noChangeAspect="1"/>
          </p:cNvPicPr>
          <p:nvPr/>
        </p:nvPicPr>
        <p:blipFill>
          <a:blip r:embed="rId7"/>
          <a:stretch>
            <a:fillRect/>
          </a:stretch>
        </p:blipFill>
        <p:spPr>
          <a:xfrm>
            <a:off x="10228421" y="4797981"/>
            <a:ext cx="566976" cy="566976"/>
          </a:xfrm>
          <a:prstGeom prst="rect">
            <a:avLst/>
          </a:prstGeom>
        </p:spPr>
      </p:pic>
      <p:sp>
        <p:nvSpPr>
          <p:cNvPr id="14" name="Text 7"/>
          <p:cNvSpPr/>
          <p:nvPr/>
        </p:nvSpPr>
        <p:spPr>
          <a:xfrm>
            <a:off x="10228421" y="5591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Detailed Information</a:t>
            </a:r>
            <a:endParaRPr lang="en-US" sz="2200" dirty="0"/>
          </a:p>
        </p:txBody>
      </p:sp>
      <p:sp>
        <p:nvSpPr>
          <p:cNvPr id="15" name="Text 8"/>
          <p:cNvSpPr/>
          <p:nvPr/>
        </p:nvSpPr>
        <p:spPr>
          <a:xfrm>
            <a:off x="10228421" y="6082189"/>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Displays detailed information about the test, including the target server, packet loss, and latency statistics.</a:t>
            </a:r>
            <a:endParaRPr lang="en-US" sz="1750" dirty="0"/>
          </a:p>
        </p:txBody>
      </p:sp>
      <p:sp>
        <p:nvSpPr>
          <p:cNvPr id="16" name="Rectangle 15">
            <a:extLst>
              <a:ext uri="{FF2B5EF4-FFF2-40B4-BE49-F238E27FC236}">
                <a16:creationId xmlns:a16="http://schemas.microsoft.com/office/drawing/2014/main" id="{31216B39-4E87-03B5-4E6E-E3074FE92E62}"/>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69000" y="447080"/>
            <a:ext cx="4065032" cy="508040"/>
          </a:xfrm>
          <a:prstGeom prst="rect">
            <a:avLst/>
          </a:prstGeom>
          <a:noFill/>
          <a:ln/>
        </p:spPr>
        <p:txBody>
          <a:bodyPr wrap="none" lIns="0" tIns="0" rIns="0" bIns="0" rtlCol="0" anchor="t"/>
          <a:lstStyle/>
          <a:p>
            <a:pPr marL="0" indent="0">
              <a:lnSpc>
                <a:spcPts val="4000"/>
              </a:lnSpc>
              <a:buNone/>
            </a:pPr>
            <a:r>
              <a:rPr lang="en-US" sz="3200" dirty="0">
                <a:solidFill>
                  <a:srgbClr val="FFFFFF"/>
                </a:solidFill>
                <a:latin typeface="Saira" pitchFamily="34" charset="0"/>
                <a:ea typeface="Saira" pitchFamily="34" charset="-122"/>
                <a:cs typeface="Saira" pitchFamily="34" charset="-120"/>
              </a:rPr>
              <a:t>Testing</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pitchFamily="34" charset="0"/>
                <a:ea typeface="Saira" pitchFamily="34" charset="-122"/>
                <a:cs typeface="Saira" pitchFamily="34" charset="-120"/>
              </a:rPr>
              <a:t>Unit Testing</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Test individual components and functions to ensure they work as expected.</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pitchFamily="34" charset="0"/>
                <a:ea typeface="Saira" pitchFamily="34" charset="-122"/>
                <a:cs typeface="Saira" pitchFamily="34" charset="-120"/>
              </a:rPr>
              <a:t>Integration Testing</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Test the interaction between different components to verify their compatibility and proper data flow.</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pitchFamily="34" charset="0"/>
                <a:ea typeface="Saira" pitchFamily="34" charset="-122"/>
                <a:cs typeface="Saira" pitchFamily="34" charset="-120"/>
              </a:rPr>
              <a:t>System Testing</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Test the entire application to ensure it meets all requirements and functions as intended.</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pitchFamily="34" charset="0"/>
                <a:ea typeface="Saira" pitchFamily="34" charset="-122"/>
                <a:cs typeface="Saira" pitchFamily="34" charset="-120"/>
              </a:rPr>
              <a:t>Performance Testing</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Assess the latency tester's performance under different network conditions and user loads.</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292310" cy="253960"/>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pitchFamily="34" charset="0"/>
                <a:ea typeface="Saira" pitchFamily="34" charset="-122"/>
                <a:cs typeface="Saira" pitchFamily="34" charset="-120"/>
              </a:rPr>
              <a:t>User Acceptance Testing</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Roboto" pitchFamily="34" charset="0"/>
                <a:ea typeface="Roboto" pitchFamily="34" charset="-122"/>
                <a:cs typeface="Roboto" pitchFamily="34" charset="-120"/>
              </a:rPr>
              <a:t>Have potential users test the application to gather feedback on its usability, effectiveness, and overall satisfaction.</a:t>
            </a:r>
            <a:endParaRPr lang="en-US" sz="1250" dirty="0"/>
          </a:p>
        </p:txBody>
      </p:sp>
      <p:sp>
        <p:nvSpPr>
          <p:cNvPr id="18" name="Rectangle 17">
            <a:extLst>
              <a:ext uri="{FF2B5EF4-FFF2-40B4-BE49-F238E27FC236}">
                <a16:creationId xmlns:a16="http://schemas.microsoft.com/office/drawing/2014/main" id="{76A0AD3F-664F-8C95-2FA5-57BF3D37069D}"/>
              </a:ext>
            </a:extLst>
          </p:cNvPr>
          <p:cNvSpPr/>
          <p:nvPr/>
        </p:nvSpPr>
        <p:spPr>
          <a:xfrm>
            <a:off x="12678937" y="7672039"/>
            <a:ext cx="1851102" cy="490654"/>
          </a:xfrm>
          <a:prstGeom prst="rect">
            <a:avLst/>
          </a:prstGeom>
          <a:solidFill>
            <a:srgbClr val="030303"/>
          </a:solidFill>
          <a:ln>
            <a:solidFill>
              <a:srgbClr val="0303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1224"/>
            <a:ext cx="660927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Challenges and Solutions</a:t>
            </a:r>
            <a:endParaRPr lang="en-US" sz="4450" dirty="0"/>
          </a:p>
        </p:txBody>
      </p:sp>
      <p:sp>
        <p:nvSpPr>
          <p:cNvPr id="4" name="Shape 1"/>
          <p:cNvSpPr/>
          <p:nvPr/>
        </p:nvSpPr>
        <p:spPr>
          <a:xfrm>
            <a:off x="793790" y="2270165"/>
            <a:ext cx="3664863" cy="2795707"/>
          </a:xfrm>
          <a:prstGeom prst="roundRect">
            <a:avLst>
              <a:gd name="adj" fmla="val 7302"/>
            </a:avLst>
          </a:prstGeom>
          <a:solidFill>
            <a:srgbClr val="030303"/>
          </a:solidFill>
          <a:ln w="22860">
            <a:solidFill>
              <a:srgbClr val="FC8337"/>
            </a:solidFill>
            <a:prstDash val="solid"/>
          </a:ln>
        </p:spPr>
      </p:sp>
      <p:sp>
        <p:nvSpPr>
          <p:cNvPr id="5" name="Text 2"/>
          <p:cNvSpPr/>
          <p:nvPr/>
        </p:nvSpPr>
        <p:spPr>
          <a:xfrm>
            <a:off x="1043464" y="2519839"/>
            <a:ext cx="3165515"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Accurate Latency Measurement</a:t>
            </a:r>
            <a:endParaRPr lang="en-US" sz="2200" dirty="0"/>
          </a:p>
        </p:txBody>
      </p:sp>
      <p:sp>
        <p:nvSpPr>
          <p:cNvPr id="6" name="Text 3"/>
          <p:cNvSpPr/>
          <p:nvPr/>
        </p:nvSpPr>
        <p:spPr>
          <a:xfrm>
            <a:off x="1043464" y="3364587"/>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Ensure precise latency measurement by minimizing the impact of factors like network jitter and packet loss.</a:t>
            </a:r>
            <a:endParaRPr lang="en-US" sz="1750" dirty="0"/>
          </a:p>
        </p:txBody>
      </p:sp>
      <p:sp>
        <p:nvSpPr>
          <p:cNvPr id="7" name="Shape 4"/>
          <p:cNvSpPr/>
          <p:nvPr/>
        </p:nvSpPr>
        <p:spPr>
          <a:xfrm>
            <a:off x="4685467" y="2270165"/>
            <a:ext cx="3664863" cy="2795707"/>
          </a:xfrm>
          <a:prstGeom prst="roundRect">
            <a:avLst>
              <a:gd name="adj" fmla="val 7302"/>
            </a:avLst>
          </a:prstGeom>
          <a:solidFill>
            <a:srgbClr val="030303"/>
          </a:solidFill>
          <a:ln w="22860">
            <a:solidFill>
              <a:srgbClr val="FC8337"/>
            </a:solidFill>
            <a:prstDash val="solid"/>
          </a:ln>
        </p:spPr>
      </p:sp>
      <p:sp>
        <p:nvSpPr>
          <p:cNvPr id="8" name="Text 5"/>
          <p:cNvSpPr/>
          <p:nvPr/>
        </p:nvSpPr>
        <p:spPr>
          <a:xfrm>
            <a:off x="4935141" y="251983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Data Visualization</a:t>
            </a:r>
            <a:endParaRPr lang="en-US" sz="2200" dirty="0"/>
          </a:p>
        </p:txBody>
      </p:sp>
      <p:sp>
        <p:nvSpPr>
          <p:cNvPr id="9" name="Text 6"/>
          <p:cNvSpPr/>
          <p:nvPr/>
        </p:nvSpPr>
        <p:spPr>
          <a:xfrm>
            <a:off x="4935141" y="3010257"/>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Create clear and informative visualizations that effectively communicate network latency data to users.</a:t>
            </a:r>
            <a:endParaRPr lang="en-US" sz="1750" dirty="0"/>
          </a:p>
        </p:txBody>
      </p:sp>
      <p:sp>
        <p:nvSpPr>
          <p:cNvPr id="10" name="Shape 7"/>
          <p:cNvSpPr/>
          <p:nvPr/>
        </p:nvSpPr>
        <p:spPr>
          <a:xfrm>
            <a:off x="793790" y="5292685"/>
            <a:ext cx="7556421" cy="1715572"/>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1043464" y="5542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User Interface Design</a:t>
            </a:r>
            <a:endParaRPr lang="en-US" sz="2200" dirty="0"/>
          </a:p>
        </p:txBody>
      </p:sp>
      <p:sp>
        <p:nvSpPr>
          <p:cNvPr id="12" name="Text 9"/>
          <p:cNvSpPr/>
          <p:nvPr/>
        </p:nvSpPr>
        <p:spPr>
          <a:xfrm>
            <a:off x="1043464" y="6032778"/>
            <a:ext cx="705707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Design a user-friendly interface that is intuitive, easy to navigate, and provides a seamless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844</Words>
  <Application>Microsoft Office PowerPoint</Application>
  <PresentationFormat>Custom</PresentationFormat>
  <Paragraphs>101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Saira</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junaid khan</cp:lastModifiedBy>
  <cp:revision>7</cp:revision>
  <dcterms:created xsi:type="dcterms:W3CDTF">2024-09-27T15:38:21Z</dcterms:created>
  <dcterms:modified xsi:type="dcterms:W3CDTF">2024-09-28T08:44:07Z</dcterms:modified>
</cp:coreProperties>
</file>